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sldIdLst>
    <p:sldId id="256" r:id="rId2"/>
    <p:sldId id="257" r:id="rId3"/>
    <p:sldId id="276" r:id="rId4"/>
    <p:sldId id="259" r:id="rId5"/>
    <p:sldId id="278" r:id="rId6"/>
    <p:sldId id="261" r:id="rId7"/>
    <p:sldId id="279" r:id="rId8"/>
    <p:sldId id="262" r:id="rId9"/>
    <p:sldId id="272" r:id="rId10"/>
    <p:sldId id="280" r:id="rId11"/>
    <p:sldId id="263" r:id="rId12"/>
    <p:sldId id="273" r:id="rId13"/>
    <p:sldId id="264" r:id="rId14"/>
    <p:sldId id="274" r:id="rId15"/>
    <p:sldId id="265" r:id="rId16"/>
    <p:sldId id="281" r:id="rId17"/>
    <p:sldId id="275" r:id="rId18"/>
    <p:sldId id="282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1400" y="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56E84-3632-40D3-9CBB-5C574BC8CE2B}" type="datetimeFigureOut">
              <a:rPr lang="en-US" smtClean="0"/>
              <a:pPr/>
              <a:t>4/13/2020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2084B-3A0E-452C-9269-8F178288D84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56E84-3632-40D3-9CBB-5C574BC8CE2B}" type="datetimeFigureOut">
              <a:rPr lang="en-US" smtClean="0"/>
              <a:pPr/>
              <a:t>4/13/2020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2084B-3A0E-452C-9269-8F178288D8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56E84-3632-40D3-9CBB-5C574BC8CE2B}" type="datetimeFigureOut">
              <a:rPr lang="en-US" smtClean="0"/>
              <a:pPr/>
              <a:t>4/13/2020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2084B-3A0E-452C-9269-8F178288D8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56E84-3632-40D3-9CBB-5C574BC8CE2B}" type="datetimeFigureOut">
              <a:rPr lang="en-US" smtClean="0"/>
              <a:pPr/>
              <a:t>4/13/2020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2084B-3A0E-452C-9269-8F178288D8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56E84-3632-40D3-9CBB-5C574BC8CE2B}" type="datetimeFigureOut">
              <a:rPr lang="en-US" smtClean="0"/>
              <a:pPr/>
              <a:t>4/13/2020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2084B-3A0E-452C-9269-8F178288D84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56E84-3632-40D3-9CBB-5C574BC8CE2B}" type="datetimeFigureOut">
              <a:rPr lang="en-US" smtClean="0"/>
              <a:pPr/>
              <a:t>4/13/2020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2084B-3A0E-452C-9269-8F178288D8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56E84-3632-40D3-9CBB-5C574BC8CE2B}" type="datetimeFigureOut">
              <a:rPr lang="en-US" smtClean="0"/>
              <a:pPr/>
              <a:t>4/13/2020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2084B-3A0E-452C-9269-8F178288D8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56E84-3632-40D3-9CBB-5C574BC8CE2B}" type="datetimeFigureOut">
              <a:rPr lang="en-US" smtClean="0"/>
              <a:pPr/>
              <a:t>4/13/2020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2084B-3A0E-452C-9269-8F178288D8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56E84-3632-40D3-9CBB-5C574BC8CE2B}" type="datetimeFigureOut">
              <a:rPr lang="en-US" smtClean="0"/>
              <a:pPr/>
              <a:t>4/13/2020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2084B-3A0E-452C-9269-8F178288D84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56E84-3632-40D3-9CBB-5C574BC8CE2B}" type="datetimeFigureOut">
              <a:rPr lang="en-US" smtClean="0"/>
              <a:pPr/>
              <a:t>4/13/2020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2084B-3A0E-452C-9269-8F178288D8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56E84-3632-40D3-9CBB-5C574BC8CE2B}" type="datetimeFigureOut">
              <a:rPr lang="en-US" smtClean="0"/>
              <a:pPr/>
              <a:t>4/13/2020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2084B-3A0E-452C-9269-8F178288D84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8DB56E84-3632-40D3-9CBB-5C574BC8CE2B}" type="datetimeFigureOut">
              <a:rPr lang="en-US" smtClean="0"/>
              <a:pPr/>
              <a:t>4/13/2020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5C52084B-3A0E-452C-9269-8F178288D84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066801"/>
            <a:ext cx="7772400" cy="2209800"/>
          </a:xfrm>
        </p:spPr>
        <p:txBody>
          <a:bodyPr>
            <a:normAutofit fontScale="90000"/>
          </a:bodyPr>
          <a:lstStyle/>
          <a:p>
            <a:r>
              <a:rPr lang="en-US" dirty="0"/>
              <a:t>Chapter 5- LBT &amp; Everyday Emotions</a:t>
            </a:r>
            <a:br>
              <a:rPr lang="en-US" dirty="0"/>
            </a:br>
            <a:r>
              <a:rPr lang="en-US" sz="3600" dirty="0"/>
              <a:t>Elliot D. Cohen, Ph.D.</a:t>
            </a:r>
            <a:br>
              <a:rPr lang="en-US" sz="3600" dirty="0"/>
            </a:b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200400"/>
            <a:ext cx="6400800" cy="3048000"/>
          </a:xfrm>
        </p:spPr>
        <p:txBody>
          <a:bodyPr>
            <a:noAutofit/>
          </a:bodyPr>
          <a:lstStyle/>
          <a:p>
            <a:r>
              <a:rPr lang="en-US" sz="4800" dirty="0">
                <a:solidFill>
                  <a:schemeClr val="tx1"/>
                </a:solidFill>
              </a:rPr>
              <a:t>How to Apply the Six Steps of LBT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F3D3ED-DF83-4CD0-BA98-92B4FF72BC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Refutations of Fred’s Fallacies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E3646A-B826-45FD-9C2F-FF45832D16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Empirical Refutation: The world is just not always neat and orderly. So it’s false that they must be.</a:t>
            </a:r>
          </a:p>
          <a:p>
            <a:r>
              <a:rPr lang="en-US" dirty="0"/>
              <a:t>Logical Refutation:</a:t>
            </a:r>
          </a:p>
          <a:p>
            <a:r>
              <a:rPr lang="en-US" dirty="0"/>
              <a:t>Maybe you prefer that things must be neat and orderly, but that doesn’t mean they </a:t>
            </a:r>
            <a:r>
              <a:rPr lang="en-US" i="1" dirty="0"/>
              <a:t>must </a:t>
            </a:r>
            <a:r>
              <a:rPr lang="en-US" dirty="0"/>
              <a:t>be</a:t>
            </a:r>
          </a:p>
          <a:p>
            <a:r>
              <a:rPr lang="en-US" dirty="0"/>
              <a:t>Pragmatic Refutation</a:t>
            </a:r>
          </a:p>
          <a:p>
            <a:r>
              <a:rPr lang="en-US" dirty="0"/>
              <a:t>Awfulizing about it is self-defeating because you make yourself upset and it doesn’t accomplish anything constructive.</a:t>
            </a:r>
          </a:p>
        </p:txBody>
      </p:sp>
    </p:spTree>
    <p:extLst>
      <p:ext uri="{BB962C8B-B14F-4D97-AF65-F5344CB8AC3E}">
        <p14:creationId xmlns:p14="http://schemas.microsoft.com/office/powerpoint/2010/main" val="10317001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066801"/>
            <a:ext cx="7772400" cy="1676399"/>
          </a:xfrm>
        </p:spPr>
        <p:txBody>
          <a:bodyPr/>
          <a:lstStyle/>
          <a:p>
            <a:r>
              <a:rPr lang="en-US" dirty="0"/>
              <a:t>STEP 4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124200"/>
            <a:ext cx="6400800" cy="2514600"/>
          </a:xfrm>
        </p:spPr>
        <p:txBody>
          <a:bodyPr>
            <a:noAutofit/>
          </a:bodyPr>
          <a:lstStyle/>
          <a:p>
            <a:r>
              <a:rPr lang="en-US" sz="6000" dirty="0"/>
              <a:t>IDENTIFYING THE GUIDING VIRTUES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1371600"/>
          </a:xfrm>
        </p:spPr>
        <p:txBody>
          <a:bodyPr>
            <a:normAutofit/>
          </a:bodyPr>
          <a:lstStyle/>
          <a:p>
            <a:r>
              <a:rPr lang="en-US" dirty="0"/>
              <a:t>Fallacies </a:t>
            </a:r>
            <a:r>
              <a:rPr lang="en-US" dirty="0">
                <a:sym typeface="Wingdings" pitchFamily="2" charset="2"/>
              </a:rPr>
              <a:t></a:t>
            </a:r>
            <a:r>
              <a:rPr lang="en-US" dirty="0"/>
              <a:t> Guiding Virtues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3763963"/>
          </a:xfrm>
        </p:spPr>
        <p:txBody>
          <a:bodyPr>
            <a:normAutofit/>
          </a:bodyPr>
          <a:lstStyle/>
          <a:p>
            <a:endParaRPr lang="en-US" sz="3600" dirty="0"/>
          </a:p>
          <a:p>
            <a:r>
              <a:rPr lang="en-US" sz="3600" dirty="0" err="1"/>
              <a:t>Awfulizing</a:t>
            </a:r>
            <a:r>
              <a:rPr lang="en-US" sz="3600" dirty="0"/>
              <a:t>  </a:t>
            </a:r>
            <a:r>
              <a:rPr lang="en-US" sz="3600" dirty="0">
                <a:sym typeface="Wingdings" pitchFamily="2" charset="2"/>
              </a:rPr>
              <a:t>  Courage</a:t>
            </a:r>
          </a:p>
          <a:p>
            <a:pPr>
              <a:buNone/>
            </a:pPr>
            <a:endParaRPr lang="en-US" sz="3600" dirty="0">
              <a:sym typeface="Wingdings" pitchFamily="2" charset="2"/>
            </a:endParaRPr>
          </a:p>
          <a:p>
            <a:r>
              <a:rPr lang="en-US" sz="3600" dirty="0">
                <a:sym typeface="Wingdings" pitchFamily="2" charset="2"/>
              </a:rPr>
              <a:t>Demanding Perfection  Metaphysical Security</a:t>
            </a:r>
            <a:endParaRPr lang="en-US" sz="36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54162"/>
          </a:xfrm>
        </p:spPr>
        <p:txBody>
          <a:bodyPr/>
          <a:lstStyle/>
          <a:p>
            <a:r>
              <a:rPr lang="en-US" dirty="0"/>
              <a:t>STEP 5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3763963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4000" dirty="0"/>
              <a:t>FINDING AN</a:t>
            </a:r>
          </a:p>
          <a:p>
            <a:pPr algn="ctr">
              <a:buNone/>
            </a:pPr>
            <a:r>
              <a:rPr lang="en-US" sz="4000" dirty="0"/>
              <a:t> UPLIFTING PHILOSOPHY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990601"/>
            <a:ext cx="7772400" cy="1828799"/>
          </a:xfrm>
        </p:spPr>
        <p:txBody>
          <a:bodyPr/>
          <a:lstStyle/>
          <a:p>
            <a:r>
              <a:rPr lang="en-US" dirty="0"/>
              <a:t>The First Noble Truth of Buddhism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352800"/>
            <a:ext cx="6400800" cy="274320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…not getting what you want, among other things, is an inevitable part of life, so just let go of your perfectionistic demand for orderliness.  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85801"/>
            <a:ext cx="7772400" cy="1447799"/>
          </a:xfrm>
        </p:spPr>
        <p:txBody>
          <a:bodyPr/>
          <a:lstStyle/>
          <a:p>
            <a:r>
              <a:rPr lang="en-US" dirty="0"/>
              <a:t>STEP 6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286000"/>
            <a:ext cx="6400800" cy="3581400"/>
          </a:xfrm>
        </p:spPr>
        <p:txBody>
          <a:bodyPr>
            <a:noAutofit/>
          </a:bodyPr>
          <a:lstStyle/>
          <a:p>
            <a:r>
              <a:rPr lang="en-US" sz="4000" dirty="0">
                <a:solidFill>
                  <a:schemeClr val="tx1"/>
                </a:solidFill>
              </a:rPr>
              <a:t>APPLY THE UPLIFTING PHILOSOPHY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917D61-CED0-4785-A07F-212BF051FF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US" dirty="0"/>
            </a:br>
            <a:r>
              <a:rPr lang="en-US" dirty="0"/>
              <a:t>Two Key Questions to Ask in Applying your Philosophy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CB324F-A702-4142-8AED-CBB8EB755B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5410200"/>
          </a:xfrm>
        </p:spPr>
        <p:txBody>
          <a:bodyPr>
            <a:normAutofit fontScale="85000" lnSpcReduction="20000"/>
          </a:bodyPr>
          <a:lstStyle/>
          <a:p>
            <a:pPr marL="82296" indent="0">
              <a:buNone/>
            </a:pPr>
            <a:endParaRPr lang="en-US" dirty="0"/>
          </a:p>
          <a:p>
            <a:pPr marL="82296" indent="0">
              <a:buNone/>
            </a:pPr>
            <a:r>
              <a:rPr lang="en-US" dirty="0"/>
              <a:t>WHAT DO I DO WHEN I FIND MYSELF DEMANDING THAT THINGS BE NEAT AND ORDERLY?</a:t>
            </a:r>
          </a:p>
          <a:p>
            <a:pPr marL="82296" indent="0">
              <a:buNone/>
            </a:pPr>
            <a:r>
              <a:rPr lang="en-US" dirty="0"/>
              <a:t>--make myself angry</a:t>
            </a:r>
          </a:p>
          <a:p>
            <a:pPr marL="82296" indent="0">
              <a:buNone/>
            </a:pPr>
            <a:r>
              <a:rPr lang="en-US" dirty="0"/>
              <a:t>--ruminate about it</a:t>
            </a:r>
          </a:p>
          <a:p>
            <a:pPr marL="82296" indent="0">
              <a:buNone/>
            </a:pPr>
            <a:r>
              <a:rPr lang="en-US" dirty="0"/>
              <a:t>--put everything away</a:t>
            </a:r>
          </a:p>
          <a:p>
            <a:pPr marL="82296" indent="0">
              <a:buNone/>
            </a:pPr>
            <a:r>
              <a:rPr lang="en-US" dirty="0"/>
              <a:t>WHAT WOULD BUDDHA TELL ME TO DO DIFFERENTLY?</a:t>
            </a:r>
          </a:p>
          <a:p>
            <a:pPr marL="82296" indent="0">
              <a:buNone/>
            </a:pPr>
            <a:r>
              <a:rPr lang="en-US" dirty="0"/>
              <a:t>--meditate to help me let go of the demand</a:t>
            </a:r>
          </a:p>
          <a:p>
            <a:pPr marL="82296" indent="0">
              <a:buNone/>
            </a:pPr>
            <a:r>
              <a:rPr lang="en-US" dirty="0"/>
              <a:t>-- don’t put everything away</a:t>
            </a:r>
          </a:p>
          <a:p>
            <a:pPr marL="82296" indent="0">
              <a:buNone/>
            </a:pPr>
            <a:r>
              <a:rPr lang="en-US" dirty="0"/>
              <a:t>--buy things I want without worrying about how they might clutter up the place</a:t>
            </a:r>
          </a:p>
        </p:txBody>
      </p:sp>
    </p:spTree>
    <p:extLst>
      <p:ext uri="{BB962C8B-B14F-4D97-AF65-F5344CB8AC3E}">
        <p14:creationId xmlns:p14="http://schemas.microsoft.com/office/powerpoint/2010/main" val="122494501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en-US" dirty="0"/>
              <a:t>Cognitive Dissonance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4864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/>
              <a:t>Syllogism A</a:t>
            </a:r>
          </a:p>
          <a:p>
            <a:r>
              <a:rPr lang="en-US" dirty="0"/>
              <a:t>(Demanding Perfection) Things must always be neat and tidy.</a:t>
            </a:r>
          </a:p>
          <a:p>
            <a:r>
              <a:rPr lang="en-US" dirty="0"/>
              <a:t>So, I must always put away my girlfriend’s things.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Syllogism B</a:t>
            </a:r>
          </a:p>
          <a:p>
            <a:r>
              <a:rPr lang="en-US" dirty="0"/>
              <a:t>(Uplifting Philosophy) I should not cling to ideas, but should instead let them go.</a:t>
            </a:r>
          </a:p>
          <a:p>
            <a:r>
              <a:rPr lang="en-US" dirty="0"/>
              <a:t>So, I should not demand that I put my girlfriend’s things away but instead let it go.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A9433A-594F-4EA2-B6AD-89ACD0A3E6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Flex Your Willpower Muscle!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EDC81E-7792-44B3-945B-F65C2FE2C9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Push yourself to act according to Syllogism B </a:t>
            </a:r>
          </a:p>
          <a:p>
            <a:r>
              <a:rPr lang="en-US" dirty="0"/>
              <a:t>In doing so, you can strengthen your ego.  </a:t>
            </a:r>
          </a:p>
          <a:p>
            <a:r>
              <a:rPr lang="en-US" dirty="0"/>
              <a:t>In neurological terms, this means that you can exercise your dorsolateral prefrontal cortex to control your superego ventromedial prefrontal cortex.</a:t>
            </a:r>
          </a:p>
          <a:p>
            <a:r>
              <a:rPr lang="en-US" dirty="0"/>
              <a:t>So this is not just about changing your behavior.  It is also about changing your brain!</a:t>
            </a:r>
          </a:p>
        </p:txBody>
      </p:sp>
    </p:spTree>
    <p:extLst>
      <p:ext uri="{BB962C8B-B14F-4D97-AF65-F5344CB8AC3E}">
        <p14:creationId xmlns:p14="http://schemas.microsoft.com/office/powerpoint/2010/main" val="37748775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533401"/>
            <a:ext cx="7772400" cy="1219199"/>
          </a:xfrm>
        </p:spPr>
        <p:txBody>
          <a:bodyPr/>
          <a:lstStyle/>
          <a:p>
            <a:r>
              <a:rPr lang="en-US" dirty="0"/>
              <a:t>The Six Steps of LBT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133600"/>
            <a:ext cx="6400800" cy="4267200"/>
          </a:xfrm>
        </p:spPr>
        <p:txBody>
          <a:bodyPr>
            <a:normAutofit/>
          </a:bodyPr>
          <a:lstStyle/>
          <a:p>
            <a:pPr marL="514350" lvl="0" indent="-514350" algn="l">
              <a:buFont typeface="+mj-lt"/>
              <a:buAutoNum type="arabicPeriod"/>
            </a:pPr>
            <a:r>
              <a:rPr lang="en-US" dirty="0"/>
              <a:t>Identify the emotional reasoning;</a:t>
            </a:r>
          </a:p>
          <a:p>
            <a:pPr marL="514350" lvl="0" indent="-514350" algn="l">
              <a:buFont typeface="+mj-lt"/>
              <a:buAutoNum type="arabicPeriod"/>
            </a:pPr>
            <a:r>
              <a:rPr lang="en-US" dirty="0"/>
              <a:t>Check for Cardinal Fallacies in the premises;</a:t>
            </a:r>
          </a:p>
          <a:p>
            <a:pPr marL="514350" lvl="0" indent="-514350" algn="l">
              <a:buFont typeface="+mj-lt"/>
              <a:buAutoNum type="arabicPeriod"/>
            </a:pPr>
            <a:r>
              <a:rPr lang="en-US" dirty="0"/>
              <a:t>Refute any Cardinal Fallacy;</a:t>
            </a:r>
          </a:p>
          <a:p>
            <a:pPr marL="514350" lvl="0" indent="-514350" algn="l">
              <a:buFont typeface="+mj-lt"/>
              <a:buAutoNum type="arabicPeriod"/>
            </a:pPr>
            <a:r>
              <a:rPr lang="en-US" dirty="0"/>
              <a:t>Identify the Guiding Virtue for each fallacy;</a:t>
            </a:r>
          </a:p>
          <a:p>
            <a:pPr marL="514350" lvl="0" indent="-514350" algn="l">
              <a:buFont typeface="+mj-lt"/>
              <a:buAutoNum type="arabicPeriod"/>
            </a:pPr>
            <a:r>
              <a:rPr lang="en-US" dirty="0"/>
              <a:t>Find an Uplifting Philosophy that promotes the Guiding Virtue.</a:t>
            </a:r>
          </a:p>
          <a:p>
            <a:pPr marL="514350" lvl="0" indent="-514350" algn="l">
              <a:buFont typeface="+mj-lt"/>
              <a:buAutoNum type="arabicPeriod"/>
            </a:pPr>
            <a:r>
              <a:rPr lang="en-US" dirty="0"/>
              <a:t>Apply the philosophy by implementing a plan of action.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384FDF-55CD-4F5D-85C0-A365098ABE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Case of Fred Mallory in Chapter 5 of LBT &amp; Everyday Emotions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56FD5E-D6A3-4A2F-B8D7-ED657AD5A0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“Recently my girlfriend and I started living together and its not working out…she goes shopping and buys a bunch of stuff.  Then she just leaves it there.  If I don’t put it away it will just stay there.  So I end up putting it away…I happen to be a very neat person.  If I take something out, I put it away…”</a:t>
            </a:r>
          </a:p>
        </p:txBody>
      </p:sp>
    </p:spTree>
    <p:extLst>
      <p:ext uri="{BB962C8B-B14F-4D97-AF65-F5344CB8AC3E}">
        <p14:creationId xmlns:p14="http://schemas.microsoft.com/office/powerpoint/2010/main" val="22054762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990601"/>
            <a:ext cx="7772400" cy="1752599"/>
          </a:xfrm>
        </p:spPr>
        <p:txBody>
          <a:bodyPr/>
          <a:lstStyle/>
          <a:p>
            <a:r>
              <a:rPr lang="en-US" dirty="0"/>
              <a:t>STEP 1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429000"/>
            <a:ext cx="6400800" cy="2743200"/>
          </a:xfrm>
        </p:spPr>
        <p:txBody>
          <a:bodyPr>
            <a:normAutofit/>
          </a:bodyPr>
          <a:lstStyle/>
          <a:p>
            <a:pPr algn="ctr">
              <a:buFont typeface="Arial" pitchFamily="34" charset="0"/>
              <a:buChar char="•"/>
            </a:pPr>
            <a:r>
              <a:rPr lang="en-US" sz="3600" dirty="0"/>
              <a:t>IDENTIFY THE EMOTIONAL REASONING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0B6EFE-4C66-4798-B462-A4FB132B55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/>
              <a:t>FRED’S EMOTIONAL REASONING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0367DB-F4F7-486F-B985-A9030EAD33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Things must be neat and orderly</a:t>
            </a:r>
          </a:p>
          <a:p>
            <a:r>
              <a:rPr lang="en-US" dirty="0"/>
              <a:t>So, if my girlfriend doesn’t put things away then that’s awful.</a:t>
            </a:r>
          </a:p>
          <a:p>
            <a:r>
              <a:rPr lang="en-US" dirty="0"/>
              <a:t>My girlfriend goes shopping, buys a bunch of stuff.  and just leaves it there.</a:t>
            </a:r>
          </a:p>
          <a:p>
            <a:r>
              <a:rPr lang="en-US" dirty="0"/>
              <a:t>So, that’s awful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69488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STEP 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3763963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6000" dirty="0"/>
              <a:t>IDENTIFY THE CARDINAL FALLACIES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8EB7A3-1123-4710-9C3B-3F1205372A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Fred’s Fallacies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E050EE-8E27-4D2B-84C8-9F67BA475E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82296" indent="0">
              <a:buNone/>
            </a:pPr>
            <a:endParaRPr lang="en-US" dirty="0"/>
          </a:p>
          <a:p>
            <a:r>
              <a:rPr lang="en-US" dirty="0"/>
              <a:t>Things must be neat and orderly </a:t>
            </a:r>
          </a:p>
          <a:p>
            <a:pPr marL="82296" indent="0">
              <a:buNone/>
            </a:pPr>
            <a:r>
              <a:rPr lang="en-US" sz="2800" dirty="0"/>
              <a:t>	[</a:t>
            </a:r>
            <a:r>
              <a:rPr lang="en-US" sz="2800" dirty="0">
                <a:highlight>
                  <a:srgbClr val="FFFF00"/>
                </a:highlight>
              </a:rPr>
              <a:t>Neatness Perfection</a:t>
            </a:r>
            <a:r>
              <a:rPr lang="en-US" sz="2800" dirty="0"/>
              <a:t>]</a:t>
            </a:r>
          </a:p>
          <a:p>
            <a:r>
              <a:rPr lang="en-US" dirty="0"/>
              <a:t>So, if my girlfriend doesn’t put things away then that’s awful.</a:t>
            </a:r>
          </a:p>
          <a:p>
            <a:pPr marL="82296" indent="0">
              <a:buNone/>
            </a:pPr>
            <a:r>
              <a:rPr lang="en-US" dirty="0"/>
              <a:t>	[</a:t>
            </a:r>
            <a:r>
              <a:rPr lang="en-US" dirty="0">
                <a:highlight>
                  <a:srgbClr val="FFFF00"/>
                </a:highlight>
              </a:rPr>
              <a:t>Awfulizing</a:t>
            </a:r>
            <a:r>
              <a:rPr lang="en-US" dirty="0"/>
              <a:t>]</a:t>
            </a:r>
          </a:p>
          <a:p>
            <a:r>
              <a:rPr lang="en-US" dirty="0"/>
              <a:t>My girlfriend goes shopping, buys a bunch of stuff.  and just leaves it there.</a:t>
            </a:r>
          </a:p>
          <a:p>
            <a:r>
              <a:rPr lang="en-US" dirty="0"/>
              <a:t>So, that’s awful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95348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85801"/>
            <a:ext cx="7772400" cy="1600199"/>
          </a:xfrm>
        </p:spPr>
        <p:txBody>
          <a:bodyPr/>
          <a:lstStyle/>
          <a:p>
            <a:r>
              <a:rPr lang="en-US" dirty="0"/>
              <a:t>STEP 3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514600"/>
            <a:ext cx="6400800" cy="3124200"/>
          </a:xfrm>
        </p:spPr>
        <p:txBody>
          <a:bodyPr>
            <a:noAutofit/>
          </a:bodyPr>
          <a:lstStyle/>
          <a:p>
            <a:r>
              <a:rPr lang="en-US" sz="6000" dirty="0"/>
              <a:t>REFUTING THE CARDINAL FALLACIES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Three Types of Refutation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800" dirty="0"/>
              <a:t>Empirical</a:t>
            </a:r>
          </a:p>
          <a:p>
            <a:r>
              <a:rPr lang="en-US" sz="4800" dirty="0"/>
              <a:t>Logical</a:t>
            </a:r>
          </a:p>
          <a:p>
            <a:r>
              <a:rPr lang="en-US" sz="4800" dirty="0"/>
              <a:t>Pragmatic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233</TotalTime>
  <Words>617</Words>
  <Application>Microsoft Office PowerPoint</Application>
  <PresentationFormat>On-screen Show (4:3)</PresentationFormat>
  <Paragraphs>79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Arial</vt:lpstr>
      <vt:lpstr>Gill Sans MT</vt:lpstr>
      <vt:lpstr>Verdana</vt:lpstr>
      <vt:lpstr>Wingdings 2</vt:lpstr>
      <vt:lpstr>Solstice</vt:lpstr>
      <vt:lpstr>Chapter 5- LBT &amp; Everyday Emotions Elliot D. Cohen, Ph.D. </vt:lpstr>
      <vt:lpstr>The Six Steps of LBT</vt:lpstr>
      <vt:lpstr>Case of Fred Mallory in Chapter 5 of LBT &amp; Everyday Emotions</vt:lpstr>
      <vt:lpstr>STEP 1</vt:lpstr>
      <vt:lpstr>FRED’S EMOTIONAL REASONING</vt:lpstr>
      <vt:lpstr>STEP 2</vt:lpstr>
      <vt:lpstr>Fred’s Fallacies</vt:lpstr>
      <vt:lpstr>STEP 3</vt:lpstr>
      <vt:lpstr>Three Types of Refutation</vt:lpstr>
      <vt:lpstr>Refutations of Fred’s Fallacies</vt:lpstr>
      <vt:lpstr>STEP 4</vt:lpstr>
      <vt:lpstr>Fallacies  Guiding Virtues</vt:lpstr>
      <vt:lpstr>STEP 5</vt:lpstr>
      <vt:lpstr>The First Noble Truth of Buddhism</vt:lpstr>
      <vt:lpstr>STEP 6</vt:lpstr>
      <vt:lpstr> Two Key Questions to Ask in Applying your Philosophy </vt:lpstr>
      <vt:lpstr>Cognitive Dissonance</vt:lpstr>
      <vt:lpstr>Flex Your Willpower Muscle!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7  Elliot D. Cohen, Ph.D.</dc:title>
  <dc:creator>Elliot</dc:creator>
  <cp:lastModifiedBy>elliot cohen</cp:lastModifiedBy>
  <cp:revision>20</cp:revision>
  <dcterms:created xsi:type="dcterms:W3CDTF">2015-10-24T21:18:02Z</dcterms:created>
  <dcterms:modified xsi:type="dcterms:W3CDTF">2020-04-14T02:49:37Z</dcterms:modified>
</cp:coreProperties>
</file>